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8" r:id="rId3"/>
    <p:sldId id="257" r:id="rId4"/>
    <p:sldId id="259" r:id="rId5"/>
    <p:sldId id="260" r:id="rId6"/>
    <p:sldId id="261" r:id="rId7"/>
    <p:sldId id="262"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27F1596-0B0A-416C-9088-497839B1E9FB}">
          <p14:sldIdLst>
            <p14:sldId id="256"/>
          </p14:sldIdLst>
        </p14:section>
        <p14:section name="Untitled Section" id="{8952829C-497A-4101-AAB1-CD1D529368BE}">
          <p14:sldIdLst>
            <p14:sldId id="258"/>
            <p14:sldId id="257"/>
            <p14:sldId id="259"/>
            <p14:sldId id="260"/>
            <p14:sldId id="261"/>
            <p14:sldId id="262"/>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6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0698F-8C58-4DF0-8D1A-3DA1B4684EA6}" type="datetimeFigureOut">
              <a:rPr lang="en-US" smtClean="0"/>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EB92D-325C-4941-BE53-9CC51859A7F1}" type="slidenum">
              <a:rPr lang="en-US" smtClean="0"/>
              <a:t>‹#›</a:t>
            </a:fld>
            <a:endParaRPr lang="en-US"/>
          </a:p>
        </p:txBody>
      </p:sp>
    </p:spTree>
    <p:extLst>
      <p:ext uri="{BB962C8B-B14F-4D97-AF65-F5344CB8AC3E}">
        <p14:creationId xmlns:p14="http://schemas.microsoft.com/office/powerpoint/2010/main" val="91236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35E5D-E578-4B52-B662-B796CDF3AAC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55674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35E5D-E578-4B52-B662-B796CDF3AAC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169403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35E5D-E578-4B52-B662-B796CDF3AAC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28775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35E5D-E578-4B52-B662-B796CDF3AAC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137413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5E5D-E578-4B52-B662-B796CDF3AAC7}" type="datetimeFigureOut">
              <a:rPr lang="en-US" smtClean="0"/>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285190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D35E5D-E578-4B52-B662-B796CDF3AAC7}"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164752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D35E5D-E578-4B52-B662-B796CDF3AAC7}" type="datetimeFigureOut">
              <a:rPr lang="en-US" smtClean="0"/>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208501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35E5D-E578-4B52-B662-B796CDF3AAC7}" type="datetimeFigureOut">
              <a:rPr lang="en-US" smtClean="0"/>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326330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35E5D-E578-4B52-B662-B796CDF3AAC7}" type="datetimeFigureOut">
              <a:rPr lang="en-US" smtClean="0"/>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357871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35E5D-E578-4B52-B662-B796CDF3AAC7}"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287872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35E5D-E578-4B52-B662-B796CDF3AAC7}" type="datetimeFigureOut">
              <a:rPr lang="en-US" smtClean="0"/>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3E6F4-D913-4642-8E59-729AA888E0D1}" type="slidenum">
              <a:rPr lang="en-US" smtClean="0"/>
              <a:t>‹#›</a:t>
            </a:fld>
            <a:endParaRPr lang="en-US"/>
          </a:p>
        </p:txBody>
      </p:sp>
    </p:spTree>
    <p:extLst>
      <p:ext uri="{BB962C8B-B14F-4D97-AF65-F5344CB8AC3E}">
        <p14:creationId xmlns:p14="http://schemas.microsoft.com/office/powerpoint/2010/main" val="21325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35E5D-E578-4B52-B662-B796CDF3AAC7}" type="datetimeFigureOut">
              <a:rPr lang="en-US" smtClean="0"/>
              <a:t>4/16/2012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3E6F4-D913-4642-8E59-729AA888E0D1}" type="slidenum">
              <a:rPr lang="en-US" smtClean="0"/>
              <a:t>‹#›</a:t>
            </a:fld>
            <a:endParaRPr lang="en-US"/>
          </a:p>
        </p:txBody>
      </p:sp>
    </p:spTree>
    <p:extLst>
      <p:ext uri="{BB962C8B-B14F-4D97-AF65-F5344CB8AC3E}">
        <p14:creationId xmlns:p14="http://schemas.microsoft.com/office/powerpoint/2010/main" val="1302492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idshealth.org/" TargetMode="External"/><Relationship Id="rId2" Type="http://schemas.openxmlformats.org/officeDocument/2006/relationships/hyperlink" Target="http://helpguide.org/" TargetMode="External"/><Relationship Id="rId1" Type="http://schemas.openxmlformats.org/officeDocument/2006/relationships/slideLayout" Target="../slideLayouts/slideLayout2.xml"/><Relationship Id="rId6" Type="http://schemas.openxmlformats.org/officeDocument/2006/relationships/hyperlink" Target="http://www.teens.webmd.com/" TargetMode="External"/><Relationship Id="rId5" Type="http://schemas.openxmlformats.org/officeDocument/2006/relationships/hyperlink" Target="http://www.courierpress.com/" TargetMode="External"/><Relationship Id="rId4" Type="http://schemas.openxmlformats.org/officeDocument/2006/relationships/hyperlink" Target="http://www.psychologytoda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9144000" cy="7162800"/>
          </a:xfrm>
          <a:prstGeom prst="rect">
            <a:avLst/>
          </a:prstGeom>
        </p:spPr>
      </p:pic>
      <p:sp>
        <p:nvSpPr>
          <p:cNvPr id="9" name="Title 8"/>
          <p:cNvSpPr>
            <a:spLocks noGrp="1"/>
          </p:cNvSpPr>
          <p:nvPr>
            <p:ph type="title"/>
          </p:nvPr>
        </p:nvSpPr>
        <p:spPr>
          <a:xfrm>
            <a:off x="990600" y="274638"/>
            <a:ext cx="7696200" cy="1096962"/>
          </a:xfrm>
        </p:spPr>
        <p:txBody>
          <a:bodyPr>
            <a:normAutofit/>
          </a:bodyPr>
          <a:lstStyle/>
          <a:p>
            <a:r>
              <a:rPr lang="en-US" sz="4800" dirty="0" smtClean="0">
                <a:solidFill>
                  <a:srgbClr val="990033"/>
                </a:solidFill>
                <a:latin typeface="Lucida Handwriting" pitchFamily="66" charset="0"/>
              </a:rPr>
              <a:t>Suicide </a:t>
            </a:r>
            <a:endParaRPr lang="en-US" sz="4800" dirty="0">
              <a:solidFill>
                <a:srgbClr val="990033"/>
              </a:solidFill>
              <a:latin typeface="Lucida Handwriting" pitchFamily="66" charset="0"/>
            </a:endParaRPr>
          </a:p>
        </p:txBody>
      </p:sp>
    </p:spTree>
    <p:extLst>
      <p:ext uri="{BB962C8B-B14F-4D97-AF65-F5344CB8AC3E}">
        <p14:creationId xmlns:p14="http://schemas.microsoft.com/office/powerpoint/2010/main" val="6513063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600200"/>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smtClean="0">
                <a:solidFill>
                  <a:schemeClr val="bg1">
                    <a:lumMod val="75000"/>
                  </a:schemeClr>
                </a:solidFill>
                <a:latin typeface="Lucida Handwriting" pitchFamily="66" charset="0"/>
              </a:rPr>
              <a:t>Introduction </a:t>
            </a:r>
            <a:endParaRPr lang="en-US" sz="2800" dirty="0">
              <a:solidFill>
                <a:schemeClr val="bg1">
                  <a:lumMod val="75000"/>
                </a:schemeClr>
              </a:solidFill>
              <a:latin typeface="Lucida Handwriting" pitchFamily="66" charset="0"/>
            </a:endParaRPr>
          </a:p>
        </p:txBody>
      </p:sp>
      <p:sp>
        <p:nvSpPr>
          <p:cNvPr id="8" name="Content Placeholder 7"/>
          <p:cNvSpPr>
            <a:spLocks noGrp="1"/>
          </p:cNvSpPr>
          <p:nvPr>
            <p:ph idx="1"/>
          </p:nvPr>
        </p:nvSpPr>
        <p:spPr>
          <a:xfrm>
            <a:off x="0" y="1600200"/>
            <a:ext cx="9144000" cy="525780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sz="2400" dirty="0" smtClean="0">
                <a:latin typeface="Lucida Handwriting" pitchFamily="66" charset="0"/>
              </a:rPr>
              <a:t>Suicide is an irrational desire to die. We use the term "irrational" here because no matter how bad a person's life is, suicide is a permanent solution to what is nearly always a temporary problem. Suicide is a symptom and sign of serious depression. Depression is a treatable disorder, but often the treatment takes time, energy and effort on the part of the person who's feeling depressed. Sometimes, as a person who is depressed feels the energizing effects of an antidepressant medication, they will still feel depressed, but have more energy. It is during this time in treatment that many people turn to suicide and suicidal acts.</a:t>
            </a:r>
            <a:endParaRPr lang="en-US" sz="2400" dirty="0">
              <a:latin typeface="Lucida Handwriting" pitchFamily="66" charset="0"/>
            </a:endParaRPr>
          </a:p>
        </p:txBody>
      </p:sp>
    </p:spTree>
    <p:extLst>
      <p:ext uri="{BB962C8B-B14F-4D97-AF65-F5344CB8AC3E}">
        <p14:creationId xmlns:p14="http://schemas.microsoft.com/office/powerpoint/2010/main" val="175246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
            <a:ext cx="9144000" cy="6873240"/>
          </a:xfrm>
        </p:spPr>
      </p:pic>
      <p:sp>
        <p:nvSpPr>
          <p:cNvPr id="18" name="Rectangle 17"/>
          <p:cNvSpPr/>
          <p:nvPr/>
        </p:nvSpPr>
        <p:spPr>
          <a:xfrm>
            <a:off x="381000" y="1066800"/>
            <a:ext cx="8001000" cy="5632311"/>
          </a:xfrm>
          <a:prstGeom prst="rect">
            <a:avLst/>
          </a:prstGeom>
        </p:spPr>
        <p:txBody>
          <a:bodyPr wrap="square">
            <a:spAutoFit/>
          </a:bodyPr>
          <a:lstStyle/>
          <a:p>
            <a:r>
              <a:rPr lang="en-US" sz="2400" dirty="0">
                <a:solidFill>
                  <a:schemeClr val="bg2"/>
                </a:solidFill>
                <a:latin typeface="Lucida Handwriting" pitchFamily="66" charset="0"/>
              </a:rPr>
              <a:t> </a:t>
            </a:r>
            <a:r>
              <a:rPr lang="en-US" sz="2400" dirty="0" smtClean="0">
                <a:solidFill>
                  <a:schemeClr val="bg2"/>
                </a:solidFill>
                <a:latin typeface="Lucida Handwriting" pitchFamily="66" charset="0"/>
              </a:rPr>
              <a:t>  </a:t>
            </a:r>
            <a:r>
              <a:rPr lang="en-US" sz="2400" dirty="0" smtClean="0">
                <a:solidFill>
                  <a:schemeClr val="bg2"/>
                </a:solidFill>
                <a:latin typeface="Lucida Handwriting" pitchFamily="66" charset="0"/>
              </a:rPr>
              <a:t>People usually attempt suicide to block unbearable emotional pain, which is caused by a wide variety of problems. It is often a cry for help. A person attempting suicide is often so depressed that they are unable to see that they have other options: We can help prevent a tragedy by endeavoring to understand how they feel and helping them to look for better choices that </a:t>
            </a:r>
            <a:r>
              <a:rPr lang="en-US" sz="2400" spc="-150" dirty="0" smtClean="0">
                <a:solidFill>
                  <a:schemeClr val="bg2"/>
                </a:solidFill>
                <a:latin typeface="Lucida Handwriting" pitchFamily="66" charset="0"/>
              </a:rPr>
              <a:t>they</a:t>
            </a:r>
            <a:r>
              <a:rPr lang="en-US" sz="2400" dirty="0" smtClean="0">
                <a:solidFill>
                  <a:schemeClr val="bg2"/>
                </a:solidFill>
                <a:latin typeface="Lucida Handwriting" pitchFamily="66" charset="0"/>
              </a:rPr>
              <a:t> could make. Suicidal people often feel terribly isolated, because they distrust, they may not think of anyone they can turn to ...... which furthers the isolation.</a:t>
            </a:r>
          </a:p>
          <a:p>
            <a:endParaRPr lang="en-US" sz="2400" dirty="0" smtClean="0"/>
          </a:p>
          <a:p>
            <a:endParaRPr lang="en-US" sz="2400" dirty="0"/>
          </a:p>
        </p:txBody>
      </p:sp>
    </p:spTree>
    <p:extLst>
      <p:ext uri="{BB962C8B-B14F-4D97-AF65-F5344CB8AC3E}">
        <p14:creationId xmlns:p14="http://schemas.microsoft.com/office/powerpoint/2010/main" val="3824224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chemeClr val="accent2">
                    <a:lumMod val="60000"/>
                    <a:lumOff val="40000"/>
                  </a:schemeClr>
                </a:solidFill>
                <a:latin typeface="Lucida Handwriting" pitchFamily="66" charset="0"/>
              </a:rPr>
              <a:t>Ways To Prevent Suicide</a:t>
            </a:r>
            <a:endParaRPr lang="en-US" dirty="0">
              <a:solidFill>
                <a:schemeClr val="accent2">
                  <a:lumMod val="60000"/>
                  <a:lumOff val="40000"/>
                </a:schemeClr>
              </a:solidFill>
              <a:latin typeface="Lucida Handwriting" pitchFamily="66" charset="0"/>
            </a:endParaRPr>
          </a:p>
        </p:txBody>
      </p:sp>
      <p:sp>
        <p:nvSpPr>
          <p:cNvPr id="8" name="Content Placeholder 7"/>
          <p:cNvSpPr>
            <a:spLocks noGrp="1"/>
          </p:cNvSpPr>
          <p:nvPr>
            <p:ph sz="half" idx="1"/>
          </p:nvPr>
        </p:nvSpPr>
        <p:spPr/>
        <p:txBody>
          <a:bodyPr>
            <a:normAutofit lnSpcReduction="10000"/>
          </a:bodyPr>
          <a:lstStyle/>
          <a:p>
            <a:r>
              <a:rPr lang="en-US" dirty="0" smtClean="0">
                <a:solidFill>
                  <a:schemeClr val="accent2">
                    <a:lumMod val="60000"/>
                    <a:lumOff val="40000"/>
                  </a:schemeClr>
                </a:solidFill>
                <a:latin typeface="Lucida Handwriting" pitchFamily="66" charset="0"/>
              </a:rPr>
              <a:t>Call a suicide hotline </a:t>
            </a:r>
          </a:p>
          <a:p>
            <a:r>
              <a:rPr lang="en-US" dirty="0" smtClean="0">
                <a:solidFill>
                  <a:schemeClr val="accent2">
                    <a:lumMod val="60000"/>
                    <a:lumOff val="40000"/>
                  </a:schemeClr>
                </a:solidFill>
                <a:latin typeface="Lucida Handwriting" pitchFamily="66" charset="0"/>
              </a:rPr>
              <a:t>A doctor</a:t>
            </a:r>
          </a:p>
          <a:p>
            <a:r>
              <a:rPr lang="en-US" dirty="0" smtClean="0">
                <a:solidFill>
                  <a:schemeClr val="accent2">
                    <a:lumMod val="60000"/>
                    <a:lumOff val="40000"/>
                  </a:schemeClr>
                </a:solidFill>
                <a:latin typeface="Lucida Handwriting" pitchFamily="66" charset="0"/>
              </a:rPr>
              <a:t>A school councilor (guidance teacher) or a normal teacher</a:t>
            </a:r>
          </a:p>
          <a:p>
            <a:r>
              <a:rPr lang="en-US" dirty="0" smtClean="0">
                <a:solidFill>
                  <a:schemeClr val="accent2">
                    <a:lumMod val="60000"/>
                    <a:lumOff val="40000"/>
                  </a:schemeClr>
                </a:solidFill>
                <a:latin typeface="Lucida Handwriting" pitchFamily="66" charset="0"/>
              </a:rPr>
              <a:t>A social worker</a:t>
            </a:r>
          </a:p>
          <a:p>
            <a:r>
              <a:rPr lang="en-US" dirty="0" smtClean="0">
                <a:solidFill>
                  <a:schemeClr val="accent2">
                    <a:lumMod val="60000"/>
                    <a:lumOff val="40000"/>
                  </a:schemeClr>
                </a:solidFill>
                <a:latin typeface="Lucida Handwriting" pitchFamily="66" charset="0"/>
              </a:rPr>
              <a:t>A priest or rabbi</a:t>
            </a:r>
          </a:p>
          <a:p>
            <a:endParaRPr lang="en-US" dirty="0"/>
          </a:p>
        </p:txBody>
      </p:sp>
      <p:sp>
        <p:nvSpPr>
          <p:cNvPr id="11" name="Content Placeholder 10"/>
          <p:cNvSpPr>
            <a:spLocks noGrp="1"/>
          </p:cNvSpPr>
          <p:nvPr>
            <p:ph sz="half" idx="2"/>
          </p:nvPr>
        </p:nvSpPr>
        <p:spPr/>
        <p:txBody>
          <a:bodyPr>
            <a:normAutofit lnSpcReduction="10000"/>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219200"/>
            <a:ext cx="4724400" cy="5181600"/>
          </a:xfrm>
          <a:prstGeom prst="rect">
            <a:avLst/>
          </a:prstGeom>
        </p:spPr>
      </p:pic>
    </p:spTree>
    <p:extLst>
      <p:ext uri="{BB962C8B-B14F-4D97-AF65-F5344CB8AC3E}">
        <p14:creationId xmlns:p14="http://schemas.microsoft.com/office/powerpoint/2010/main" val="222779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274638"/>
            <a:ext cx="7924800" cy="868362"/>
          </a:xfrm>
        </p:spPr>
        <p:txBody>
          <a:bodyPr>
            <a:normAutofit/>
          </a:bodyPr>
          <a:lstStyle/>
          <a:p>
            <a:r>
              <a:rPr lang="en-US" dirty="0" smtClean="0">
                <a:latin typeface="Lucida Handwriting" pitchFamily="66" charset="0"/>
              </a:rPr>
              <a:t>Population .</a:t>
            </a:r>
            <a:endParaRPr lang="en-US" dirty="0">
              <a:latin typeface="Lucida Handwriting" pitchFamily="66"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14400"/>
            <a:ext cx="7352646" cy="5681591"/>
          </a:xfrm>
        </p:spPr>
      </p:pic>
    </p:spTree>
    <p:extLst>
      <p:ext uri="{BB962C8B-B14F-4D97-AF65-F5344CB8AC3E}">
        <p14:creationId xmlns:p14="http://schemas.microsoft.com/office/powerpoint/2010/main" val="216120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524000"/>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solidFill>
                  <a:srgbClr val="7030A0"/>
                </a:solidFill>
                <a:latin typeface="Lucida Handwriting" pitchFamily="66" charset="0"/>
              </a:rPr>
              <a:t>Websites</a:t>
            </a:r>
            <a:endParaRPr lang="en-US" sz="2400" dirty="0">
              <a:solidFill>
                <a:srgbClr val="7030A0"/>
              </a:solidFill>
              <a:latin typeface="Lucida Handwriting" pitchFamily="66" charset="0"/>
            </a:endParaRPr>
          </a:p>
        </p:txBody>
      </p:sp>
      <p:sp>
        <p:nvSpPr>
          <p:cNvPr id="8" name="Content Placeholder 7"/>
          <p:cNvSpPr>
            <a:spLocks noGrp="1"/>
          </p:cNvSpPr>
          <p:nvPr>
            <p:ph idx="1"/>
          </p:nvPr>
        </p:nvSpPr>
        <p:spPr>
          <a:xfrm>
            <a:off x="0" y="1524000"/>
            <a:ext cx="9144000" cy="533400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2400" dirty="0" smtClean="0">
                <a:solidFill>
                  <a:srgbClr val="7030A0"/>
                </a:solidFill>
                <a:latin typeface="Lucida Handwriting" pitchFamily="66" charset="0"/>
              </a:rPr>
              <a:t>The name of my websites where I got facts about suicide is: </a:t>
            </a:r>
            <a:r>
              <a:rPr lang="en-US" sz="2400" dirty="0" smtClean="0">
                <a:solidFill>
                  <a:srgbClr val="7030A0"/>
                </a:solidFill>
                <a:latin typeface="Lucida Handwriting" pitchFamily="66" charset="0"/>
                <a:hlinkClick r:id="rId2"/>
              </a:rPr>
              <a:t>http://helpguide.org/</a:t>
            </a:r>
            <a:r>
              <a:rPr lang="en-US" sz="2400" dirty="0" smtClean="0">
                <a:solidFill>
                  <a:srgbClr val="7030A0"/>
                </a:solidFill>
                <a:latin typeface="Lucida Handwriting" pitchFamily="66" charset="0"/>
              </a:rPr>
              <a:t> , </a:t>
            </a:r>
            <a:r>
              <a:rPr lang="en-US" sz="2400" dirty="0" smtClean="0">
                <a:solidFill>
                  <a:srgbClr val="7030A0"/>
                </a:solidFill>
                <a:latin typeface="Lucida Handwriting" pitchFamily="66" charset="0"/>
                <a:hlinkClick r:id="rId3"/>
              </a:rPr>
              <a:t>http://kidshealth.org/</a:t>
            </a:r>
            <a:r>
              <a:rPr lang="en-US" sz="2400" dirty="0" smtClean="0">
                <a:solidFill>
                  <a:srgbClr val="7030A0"/>
                </a:solidFill>
                <a:latin typeface="Lucida Handwriting" pitchFamily="66" charset="0"/>
              </a:rPr>
              <a:t> , </a:t>
            </a:r>
            <a:r>
              <a:rPr lang="en-US" sz="2400" dirty="0" smtClean="0">
                <a:solidFill>
                  <a:srgbClr val="7030A0"/>
                </a:solidFill>
                <a:latin typeface="Lucida Handwriting" pitchFamily="66" charset="0"/>
                <a:hlinkClick r:id="rId4"/>
              </a:rPr>
              <a:t>http://www.psychologytoday.com/</a:t>
            </a:r>
            <a:r>
              <a:rPr lang="en-US" sz="2400" dirty="0" smtClean="0">
                <a:solidFill>
                  <a:srgbClr val="7030A0"/>
                </a:solidFill>
                <a:latin typeface="Lucida Handwriting" pitchFamily="66" charset="0"/>
              </a:rPr>
              <a:t> , </a:t>
            </a:r>
            <a:r>
              <a:rPr lang="en-US" sz="2400" dirty="0" smtClean="0">
                <a:solidFill>
                  <a:srgbClr val="7030A0"/>
                </a:solidFill>
                <a:latin typeface="Lucida Handwriting" pitchFamily="66" charset="0"/>
                <a:hlinkClick r:id="rId5"/>
              </a:rPr>
              <a:t>http://www.courierpress.com/</a:t>
            </a:r>
            <a:r>
              <a:rPr lang="en-US" sz="2400" dirty="0" smtClean="0">
                <a:solidFill>
                  <a:srgbClr val="7030A0"/>
                </a:solidFill>
                <a:latin typeface="Lucida Handwriting" pitchFamily="66" charset="0"/>
              </a:rPr>
              <a:t> , and </a:t>
            </a:r>
            <a:r>
              <a:rPr lang="en-US" sz="2400" dirty="0" smtClean="0">
                <a:solidFill>
                  <a:srgbClr val="7030A0"/>
                </a:solidFill>
                <a:latin typeface="Lucida Handwriting" pitchFamily="66" charset="0"/>
                <a:hlinkClick r:id="rId6"/>
              </a:rPr>
              <a:t>http://www.teens.webmd.com/</a:t>
            </a:r>
            <a:r>
              <a:rPr lang="en-US" sz="2400" dirty="0" smtClean="0">
                <a:solidFill>
                  <a:srgbClr val="7030A0"/>
                </a:solidFill>
                <a:latin typeface="Lucida Handwriting" pitchFamily="66" charset="0"/>
              </a:rPr>
              <a:t> .</a:t>
            </a:r>
            <a:endParaRPr lang="en-US" sz="2400" dirty="0">
              <a:solidFill>
                <a:srgbClr val="7030A0"/>
              </a:solidFill>
              <a:latin typeface="Lucida Handwriting" pitchFamily="66" charset="0"/>
            </a:endParaRPr>
          </a:p>
        </p:txBody>
      </p:sp>
    </p:spTree>
    <p:extLst>
      <p:ext uri="{BB962C8B-B14F-4D97-AF65-F5344CB8AC3E}">
        <p14:creationId xmlns:p14="http://schemas.microsoft.com/office/powerpoint/2010/main" val="760972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2595"/>
            <a:ext cx="9144000" cy="1600200"/>
          </a:xfrm>
        </p:spPr>
        <p:style>
          <a:lnRef idx="1">
            <a:schemeClr val="accent4"/>
          </a:lnRef>
          <a:fillRef idx="3">
            <a:schemeClr val="accent4"/>
          </a:fillRef>
          <a:effectRef idx="2">
            <a:schemeClr val="accent4"/>
          </a:effectRef>
          <a:fontRef idx="minor">
            <a:schemeClr val="lt1"/>
          </a:fontRef>
        </p:style>
        <p:txBody>
          <a:bodyPr>
            <a:normAutofit/>
          </a:bodyPr>
          <a:lstStyle/>
          <a:p>
            <a:r>
              <a:rPr lang="en-US" sz="2400" dirty="0" smtClean="0">
                <a:solidFill>
                  <a:schemeClr val="accent6">
                    <a:lumMod val="60000"/>
                    <a:lumOff val="40000"/>
                  </a:schemeClr>
                </a:solidFill>
                <a:latin typeface="Lucida Handwriting" pitchFamily="66" charset="0"/>
              </a:rPr>
              <a:t> </a:t>
            </a:r>
            <a:r>
              <a:rPr lang="en-US" sz="2400" dirty="0" smtClean="0">
                <a:solidFill>
                  <a:schemeClr val="bg1"/>
                </a:solidFill>
                <a:latin typeface="Lucida Handwriting" pitchFamily="66" charset="0"/>
              </a:rPr>
              <a:t>Tips for parents</a:t>
            </a:r>
            <a:endParaRPr lang="en-US" sz="2400" dirty="0">
              <a:solidFill>
                <a:schemeClr val="accent6">
                  <a:lumMod val="60000"/>
                  <a:lumOff val="40000"/>
                </a:schemeClr>
              </a:solidFill>
              <a:latin typeface="Lucida Handwriting" pitchFamily="66" charset="0"/>
            </a:endParaRPr>
          </a:p>
        </p:txBody>
      </p:sp>
      <p:sp>
        <p:nvSpPr>
          <p:cNvPr id="8" name="Content Placeholder 7"/>
          <p:cNvSpPr>
            <a:spLocks noGrp="1"/>
          </p:cNvSpPr>
          <p:nvPr>
            <p:ph idx="1"/>
          </p:nvPr>
        </p:nvSpPr>
        <p:spPr>
          <a:xfrm>
            <a:off x="0" y="1493837"/>
            <a:ext cx="9144000" cy="5364163"/>
          </a:xfrm>
        </p:spPr>
        <p:style>
          <a:lnRef idx="0">
            <a:schemeClr val="accent4"/>
          </a:lnRef>
          <a:fillRef idx="3">
            <a:schemeClr val="accent4"/>
          </a:fillRef>
          <a:effectRef idx="3">
            <a:schemeClr val="accent4"/>
          </a:effectRef>
          <a:fontRef idx="minor">
            <a:schemeClr val="lt1"/>
          </a:fontRef>
        </p:style>
        <p:txBody>
          <a:bodyPr/>
          <a:lstStyle/>
          <a:p>
            <a:pPr marL="0" indent="0">
              <a:buNone/>
            </a:pPr>
            <a:r>
              <a:rPr lang="en-US" dirty="0" smtClean="0">
                <a:latin typeface="Lucida Handwriting" pitchFamily="66" charset="0"/>
              </a:rPr>
              <a:t>Your child maybe suicide if: sadness, withdraw with family and friends , feeling lost of energy, sleeping difficulties, and lost in interest of activities.   </a:t>
            </a:r>
            <a:endParaRPr lang="en-US" dirty="0">
              <a:latin typeface="Lucida Handwriting" pitchFamily="66" charset="0"/>
            </a:endParaRPr>
          </a:p>
        </p:txBody>
      </p:sp>
      <p:sp>
        <p:nvSpPr>
          <p:cNvPr id="9" name="Rectangle 1"/>
          <p:cNvSpPr>
            <a:spLocks noChangeArrowheads="1"/>
          </p:cNvSpPr>
          <p:nvPr/>
        </p:nvSpPr>
        <p:spPr bwMode="auto">
          <a:xfrm>
            <a:off x="0" y="-184667"/>
            <a:ext cx="1933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36501"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58795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467600" y="3352800"/>
            <a:ext cx="45719" cy="457200"/>
          </a:xfrm>
        </p:spPr>
        <p:txBody>
          <a:bodyPr/>
          <a:lstStyle/>
          <a:p>
            <a:endParaRPr lang="en-US" dirty="0"/>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1889" b="21889"/>
          <a:stretch>
            <a:fillRect/>
          </a:stretch>
        </p:blipFill>
        <p:spPr>
          <a:xfrm>
            <a:off x="0" y="-1"/>
            <a:ext cx="9144000" cy="4795999"/>
          </a:xfrm>
        </p:spPr>
      </p:pic>
      <p:sp>
        <p:nvSpPr>
          <p:cNvPr id="11" name="Text Placeholder 10"/>
          <p:cNvSpPr>
            <a:spLocks noGrp="1"/>
          </p:cNvSpPr>
          <p:nvPr>
            <p:ph type="body" sz="half" idx="2"/>
          </p:nvPr>
        </p:nvSpPr>
        <p:spPr>
          <a:xfrm>
            <a:off x="0" y="4800600"/>
            <a:ext cx="9144000" cy="2057400"/>
          </a:xfrm>
        </p:spPr>
        <p:txBody>
          <a:bodyPr>
            <a:normAutofit/>
          </a:bodyPr>
          <a:lstStyle/>
          <a:p>
            <a:r>
              <a:rPr lang="en-US" sz="2000" dirty="0" smtClean="0">
                <a:latin typeface="Lucida Handwriting" pitchFamily="66" charset="0"/>
              </a:rPr>
              <a:t>Suicide is a 100% preventable , there are more ways than I just listed. Look up more </a:t>
            </a:r>
            <a:r>
              <a:rPr lang="en-US" sz="2000" dirty="0" err="1" smtClean="0">
                <a:latin typeface="Lucida Handwriting" pitchFamily="66" charset="0"/>
              </a:rPr>
              <a:t>reshearh</a:t>
            </a:r>
            <a:r>
              <a:rPr lang="en-US" sz="2000" dirty="0" smtClean="0">
                <a:latin typeface="Lucida Handwriting" pitchFamily="66" charset="0"/>
              </a:rPr>
              <a:t> and you will find you.</a:t>
            </a:r>
          </a:p>
          <a:p>
            <a:endParaRPr lang="en-US" sz="2000" dirty="0">
              <a:latin typeface="Lucida Handwriting" pitchFamily="66" charset="0"/>
            </a:endParaRPr>
          </a:p>
          <a:p>
            <a:endParaRPr lang="en-US" sz="2000" dirty="0" smtClean="0">
              <a:latin typeface="Lucida Handwriting" pitchFamily="66" charset="0"/>
            </a:endParaRPr>
          </a:p>
          <a:p>
            <a:r>
              <a:rPr lang="en-US" sz="2000" dirty="0" err="1" smtClean="0">
                <a:latin typeface="Lucida Handwriting" pitchFamily="66" charset="0"/>
              </a:rPr>
              <a:t>Tatiyna</a:t>
            </a:r>
            <a:r>
              <a:rPr lang="en-US" sz="2000" dirty="0" smtClean="0">
                <a:latin typeface="Lucida Handwriting" pitchFamily="66" charset="0"/>
              </a:rPr>
              <a:t> Brown 4</a:t>
            </a:r>
            <a:r>
              <a:rPr lang="en-US" sz="2000" baseline="30000" dirty="0" smtClean="0">
                <a:latin typeface="Lucida Handwriting" pitchFamily="66" charset="0"/>
              </a:rPr>
              <a:t>th</a:t>
            </a:r>
            <a:r>
              <a:rPr lang="en-US" sz="2000" dirty="0" smtClean="0">
                <a:latin typeface="Lucida Handwriting" pitchFamily="66" charset="0"/>
              </a:rPr>
              <a:t> period.</a:t>
            </a:r>
            <a:endParaRPr lang="en-US" sz="2000" dirty="0">
              <a:latin typeface="Lucida Handwriting" pitchFamily="66" charset="0"/>
            </a:endParaRPr>
          </a:p>
        </p:txBody>
      </p:sp>
    </p:spTree>
    <p:extLst>
      <p:ext uri="{BB962C8B-B14F-4D97-AF65-F5344CB8AC3E}">
        <p14:creationId xmlns:p14="http://schemas.microsoft.com/office/powerpoint/2010/main" val="819048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360</Words>
  <Application>Microsoft Office PowerPoint</Application>
  <PresentationFormat>On-screen Show (4:3)</PresentationFormat>
  <Paragraphs>20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Suicide </vt:lpstr>
      <vt:lpstr>Introduction </vt:lpstr>
      <vt:lpstr>PowerPoint Presentation</vt:lpstr>
      <vt:lpstr>Ways To Prevent Suicide</vt:lpstr>
      <vt:lpstr>Population .</vt:lpstr>
      <vt:lpstr>Websites</vt:lpstr>
      <vt:lpstr> Tips for parents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OSBC</dc:creator>
  <cp:lastModifiedBy>OSBC</cp:lastModifiedBy>
  <cp:revision>8</cp:revision>
  <dcterms:created xsi:type="dcterms:W3CDTF">2012-04-17T01:50:20Z</dcterms:created>
  <dcterms:modified xsi:type="dcterms:W3CDTF">2012-04-17T03:19:56Z</dcterms:modified>
</cp:coreProperties>
</file>